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256" r:id="rId2"/>
    <p:sldId id="283" r:id="rId3"/>
    <p:sldId id="285" r:id="rId4"/>
    <p:sldId id="284" r:id="rId5"/>
    <p:sldId id="288" r:id="rId6"/>
    <p:sldId id="257" r:id="rId7"/>
    <p:sldId id="258" r:id="rId8"/>
    <p:sldId id="289" r:id="rId9"/>
    <p:sldId id="259" r:id="rId10"/>
    <p:sldId id="261" r:id="rId11"/>
    <p:sldId id="262" r:id="rId12"/>
    <p:sldId id="263" r:id="rId13"/>
    <p:sldId id="264" r:id="rId14"/>
    <p:sldId id="265" r:id="rId15"/>
    <p:sldId id="274" r:id="rId16"/>
    <p:sldId id="286" r:id="rId17"/>
    <p:sldId id="266" r:id="rId18"/>
    <p:sldId id="275" r:id="rId19"/>
    <p:sldId id="267" r:id="rId20"/>
    <p:sldId id="268" r:id="rId21"/>
    <p:sldId id="269" r:id="rId22"/>
    <p:sldId id="276" r:id="rId23"/>
    <p:sldId id="277" r:id="rId24"/>
    <p:sldId id="270" r:id="rId25"/>
    <p:sldId id="271" r:id="rId26"/>
    <p:sldId id="278" r:id="rId27"/>
    <p:sldId id="272" r:id="rId28"/>
    <p:sldId id="280" r:id="rId29"/>
    <p:sldId id="281" r:id="rId30"/>
    <p:sldId id="282" r:id="rId31"/>
    <p:sldId id="287" r:id="rId32"/>
    <p:sldId id="273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98" autoAdjust="0"/>
  </p:normalViewPr>
  <p:slideViewPr>
    <p:cSldViewPr snapToGrid="0">
      <p:cViewPr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E6C-9155-4312-AA98-E470E81B3200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7BA5-CB3B-4917-9A9C-7DC4CB1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ASHRAE Honors and Awards advance the purpose of the Society by recognizing outstanding contributions to the HVAC&amp;R industry. Respected leaders and new professionals contribute to the advancement of HVAC&amp;R, serve ASHRAE and its members, and participate in civic and community affairs. ASHRAE award recipients exemplify the best in industry by continually bringing credit to the profession.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All nomination instructions for all awards is provided at </a:t>
            </a:r>
            <a:r>
              <a:rPr lang="en-US" b="0" dirty="0">
                <a:hlinkClick r:id="rId3"/>
              </a:rPr>
              <a:t>www.ashrae.org/honors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 is posted on the H&amp;A webpage (www.ashrae.org/Honors) and available in printouts.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award with a nomination deadline listed in red should be submitted to HonorsandAwards@ashrae.org.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award that lists a recommending committee, that means that specific committee accepts the nominations and recommends a final recipient to the Honors &amp; Awards Committee. Those recommending committees have their own nomination process and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F19D-C521-4855-BC2F-E143D1EE408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rae.org/membership/honors-and-awar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lfisherky@gmail.co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adows@ashrae.org" TargetMode="External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HonorsandAwards@ashrae.or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hrae.org/hono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3ED4D78-7200-B245-538F-5132F7D3E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B2F4-100E-42FD-BF19-5F253F5B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41" y="413431"/>
            <a:ext cx="5123515" cy="15300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ASHRAE Honors and Awards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54F15-5BAF-1964-FA59-02FDF6D8EE44}"/>
              </a:ext>
            </a:extLst>
          </p:cNvPr>
          <p:cNvSpPr txBox="1"/>
          <p:nvPr/>
        </p:nvSpPr>
        <p:spPr>
          <a:xfrm>
            <a:off x="147947" y="2712704"/>
            <a:ext cx="59448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6C6E6"/>
                </a:solidFill>
              </a:rPr>
              <a:t>RVII CRC</a:t>
            </a:r>
            <a:br>
              <a:rPr lang="en-US" sz="4800" b="1" dirty="0">
                <a:solidFill>
                  <a:srgbClr val="76C6E6"/>
                </a:solidFill>
              </a:rPr>
            </a:br>
            <a:r>
              <a:rPr lang="en-US" sz="4800" b="1" dirty="0">
                <a:solidFill>
                  <a:srgbClr val="76C6E6"/>
                </a:solidFill>
              </a:rPr>
              <a:t>Workshop Training</a:t>
            </a:r>
            <a:br>
              <a:rPr lang="en-US" sz="4800" b="1" dirty="0">
                <a:solidFill>
                  <a:srgbClr val="76C6E6"/>
                </a:solidFill>
              </a:rPr>
            </a:br>
            <a:r>
              <a:rPr lang="en-US" sz="4800" b="1" dirty="0">
                <a:solidFill>
                  <a:srgbClr val="76C6E6"/>
                </a:solidFill>
              </a:rPr>
              <a:t>July 29, 2023</a:t>
            </a:r>
          </a:p>
        </p:txBody>
      </p:sp>
    </p:spTree>
    <p:extLst>
      <p:ext uri="{BB962C8B-B14F-4D97-AF65-F5344CB8AC3E}">
        <p14:creationId xmlns:p14="http://schemas.microsoft.com/office/powerpoint/2010/main" val="333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E11-CAAC-4C83-894B-78515A7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113261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43EC-A7F1-410A-8DD4-E1EBE83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78" y="883444"/>
            <a:ext cx="4556329" cy="59745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ASHRAE Hall of Fame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highlight>
                  <a:srgbClr val="00FFFF"/>
                </a:highlight>
              </a:rPr>
              <a:t>Honors deceased members who have made milestone contributions to the growth of ASHRAE-related technology. </a:t>
            </a:r>
            <a:r>
              <a:rPr lang="en-US" sz="1800" dirty="0"/>
              <a:t>Inducted individuals must have been an ASHRAE member (any grade) or a member of a predecessor Society and must have shown evidence of distinction in the Society,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b="1" dirty="0"/>
              <a:t>ASHRAE Pioneers of the Industry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highlight>
                  <a:srgbClr val="00FFFF"/>
                </a:highlight>
              </a:rPr>
              <a:t>Honors deceased individuals who have made milestone contributions to the growth of HVAC&amp;R</a:t>
            </a:r>
            <a:r>
              <a:rPr lang="en-US" sz="1800" dirty="0"/>
              <a:t>. Inducted individuals must have shown evidence or distinction,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7F65F0F-AB42-4A15-AF48-165DAD1E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A00263-550E-4BD6-8880-2B06F871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CFDFF-6607-4568-B5DF-C126BB18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19" y="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B5E-6F3F-4162-B8C8-351F3F31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8826"/>
            <a:ext cx="5073041" cy="62191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b="1" dirty="0"/>
              <a:t>F. Paul Anderson Award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Society’s highest award that honors members for notable achievement or outstanding work/service in any ASHRAE-related field.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0000"/>
                </a:solidFill>
              </a:rPr>
              <a:t>Nomination deadline: December 1 </a:t>
            </a:r>
          </a:p>
          <a:p>
            <a:r>
              <a:rPr lang="en-US" sz="1700" b="1" dirty="0"/>
              <a:t>ASHRAE Award for Distinguished Public Service</a:t>
            </a:r>
          </a:p>
          <a:p>
            <a:pPr lvl="1"/>
            <a:r>
              <a:rPr lang="en-US" sz="1700" dirty="0">
                <a:highlight>
                  <a:srgbClr val="00FFFF"/>
                </a:highlight>
              </a:rPr>
              <a:t>Recognizes ASHRAE members who have performed outstanding public service.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Fellow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highlight>
                  <a:srgbClr val="00FFFF"/>
                </a:highlight>
              </a:rPr>
              <a:t>Honors members (Full Member for at least ten years) who has attained distinction in the fields of HVAC&amp;R </a:t>
            </a:r>
            <a:r>
              <a:rPr lang="en-US" sz="1700" dirty="0"/>
              <a:t>or the allied arts and sciences through invention, research, teaching, design, original work, or as an engineering executive on projects of unusual or important scope.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0000"/>
                </a:solidFill>
              </a:rPr>
              <a:t>Nomination deadline: December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4FB-C455-4DB5-A4F4-BFEF746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19484"/>
            <a:ext cx="3737268" cy="631869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096-19D3-4D22-92B5-6CDC2C1C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618" y="651353"/>
            <a:ext cx="4835047" cy="6187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Andrew T. Boggs Service Award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ighlight>
                  <a:srgbClr val="00FFFF"/>
                </a:highlight>
              </a:rPr>
              <a:t>Recognizes past recipients of the Exceptional Service Award for continuing, unselfish, dedicated, and distinguished service to the Society.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Louise and Bill Holladay Distinguished Fellow Award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Honors Fellows of the Society for continuing preeminence in engineering work or research.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Honorary Member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ighlight>
                  <a:srgbClr val="00FFFF"/>
                </a:highlight>
              </a:rPr>
              <a:t>Recognizes preeminent professional distinction without regard to whether the individual is or has been a member of the Society.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8DA56AA-C2C1-4070-99C6-91DA4544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B2EB0F46-CF27-45ED-B746-DA4894AD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1FC1-E8E0-46E5-A026-8FFE719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16" y="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927-EA23-4E62-B9C2-AF8848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6822"/>
            <a:ext cx="5022936" cy="62902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E.K. Campbell Award of Merit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ighlight>
                  <a:srgbClr val="00FFFF"/>
                </a:highlight>
              </a:rPr>
              <a:t>Honors an individual for outstanding service and achievement in teaching and/or research</a:t>
            </a:r>
            <a:r>
              <a:rPr lang="en-US" sz="2000" dirty="0"/>
              <a:t> in a subject related to the industry and professions represented by AHSRAE.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Recommended by the Life Members Club.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YEA Inspirational Leader Award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ighlight>
                  <a:srgbClr val="00FFFF"/>
                </a:highlight>
              </a:rPr>
              <a:t>Recognizes a Young Engineer in ASHRAE (YEA) member who has gone above and beyond to make considerable contributions to the industry and community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Recommended by the YEA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23151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1" y="1490597"/>
            <a:ext cx="5047989" cy="5344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Distinguished 50-Year Member Award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Recognizes individuals who have been ASHRAE members for a minimum of 50 years and were a past Society President, Fellow, Distinguished Service Award recipient, or otherwise performed outstanding service for the Society.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Distinguished 75-Year Member Award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Same requirements as above, except 75 years of membership is required.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group of men holding awards&#10;&#10;Description automatically generated with low confidence">
            <a:extLst>
              <a:ext uri="{FF2B5EF4-FFF2-40B4-BE49-F238E27FC236}">
                <a16:creationId xmlns:a16="http://schemas.microsoft.com/office/drawing/2014/main" id="{3CD7B75E-9B44-43F8-A6BE-B15AE11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6D398D-4C20-460B-93A9-71C79801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19" y="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20800"/>
            <a:ext cx="5273458" cy="553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Distinguished Service Award (DSA)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ighlight>
                  <a:srgbClr val="00FFFF"/>
                </a:highlight>
              </a:rPr>
              <a:t>Recognizes members who have served the Society faithfully and with distinction or otherwise given freely of their time and talent on behalf of the Society. </a:t>
            </a:r>
            <a:r>
              <a:rPr lang="en-US" dirty="0"/>
              <a:t>A minimum of 15 points required on the point tally form.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Exceptional Service Award (ESA)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ighlight>
                  <a:srgbClr val="00FFFF"/>
                </a:highlight>
              </a:rPr>
              <a:t>Similar to the DSA, except 45 points are required on the point tally form </a:t>
            </a:r>
            <a:r>
              <a:rPr lang="en-US" dirty="0"/>
              <a:t>and the member must have been a Full Member for at least ten years.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Developing Leader Award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ighlight>
                  <a:srgbClr val="00FFFF"/>
                </a:highlight>
              </a:rPr>
              <a:t>This award recognizes new members who have shown diverse involvement and commitment to ASHRAE</a:t>
            </a:r>
            <a:r>
              <a:rPr lang="en-US" dirty="0"/>
              <a:t> withing five years of their Association Member join date.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Recommended by the YEA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F910-0153-AA55-149E-87CF7F8C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awards are awarded by ASHRAE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3075-AF24-1EB4-F5B1-07904602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42447" cy="3880773"/>
          </a:xfrm>
        </p:spPr>
        <p:txBody>
          <a:bodyPr>
            <a:normAutofit/>
          </a:bodyPr>
          <a:lstStyle/>
          <a:p>
            <a:r>
              <a:rPr lang="en-US" sz="2800" dirty="0"/>
              <a:t>However, you can send in a nomination to that group for consideration</a:t>
            </a:r>
          </a:p>
          <a:p>
            <a:r>
              <a:rPr lang="en-US" sz="2800" dirty="0"/>
              <a:t>Information for Nominating and associated forms are found on the ASHRAE H&amp;A Website, link below</a:t>
            </a:r>
          </a:p>
          <a:p>
            <a:r>
              <a:rPr lang="en-US" sz="2800" dirty="0">
                <a:hlinkClick r:id="rId3"/>
              </a:rPr>
              <a:t>https://www.ashrae.org/membership/honors-and-awards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113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45" y="1191846"/>
            <a:ext cx="5223354" cy="566615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Lincoln Bouillon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a member who performs the most outstanding work in increasing the membership of the Society.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Membership Promotion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William J. Collins, Jr. RP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the Chapter RP Chair who excels in raising funds for the RP Campaign.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RP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Homer Addams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a graduate student who has been engaged in an ASHRAE research project at a university that has graduate programs in the areas of HVAC&amp;R and has achieved a high standard of performance in their work.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Research Administration Committee.</a:t>
            </a:r>
          </a:p>
        </p:txBody>
      </p:sp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9007C1-74E0-4318-9F46-84F433F9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CE99B44-7C00-4051-B09E-2DF6F871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5" y="0"/>
            <a:ext cx="4350199" cy="9269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392"/>
            <a:ext cx="5123145" cy="59310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b="1" dirty="0"/>
              <a:t>Ralph G. Nevins Physiology and Human Environment Award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Recognizes an individual under 40 for significant accomplishment in the general area of man’s response to the environment.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0000"/>
                </a:solidFill>
              </a:rPr>
              <a:t>Recommended by TC 2.1.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John F. James International Award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Recognizes a member who has done the most to enhance the Society’s international presence.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0000"/>
                </a:solidFill>
              </a:rPr>
              <a:t>Recommended by Members Council.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Milton W. Garland Commemorative Comfort – Process – Cold Chain Award for Project Excellence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Recognizes the designer and owner of a Comfort – Process – Cold Chain application that highlights innovation and/or new technologies.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0000"/>
                </a:solidFill>
              </a:rPr>
              <a:t>Recommended by the Refrigeration Committee.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sitting in a circle&#10;&#10;Description automatically generated with low confidence">
            <a:extLst>
              <a:ext uri="{FF2B5EF4-FFF2-40B4-BE49-F238E27FC236}">
                <a16:creationId xmlns:a16="http://schemas.microsoft.com/office/drawing/2014/main" id="{FD087F5A-1CD4-4D31-8F7E-9BE159EB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86C2F-AA27-4F9C-87AA-18531920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286" y="-8467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Personal Awards for</a:t>
            </a:r>
            <a:br>
              <a:rPr lang="en-US" dirty="0"/>
            </a:br>
            <a:r>
              <a:rPr lang="en-US" dirty="0"/>
              <a:t>Specific Society Activities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232-54A0-41AA-AE81-CA9BCA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159" y="1312333"/>
            <a:ext cx="7504804" cy="55541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Standards Achievement Award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Recognizes excellence by a member in their volunteer services in the area of standards leadership and standards technical contributions.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Recommended by the Standards Committee.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Dan Mills Chapter Programs Award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Recognizes a Chapter CTTC Chair or Vice Chair who excels in promoting technical and energy activities of the CTT Committee.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Recommended by the CTT Committee.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Student Activities Achievement Award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Recognizes a Chapter Student Activities Chair for service related to the goals and growth of student activities at all levels.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Recommended by the Student Activities Committee.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0190-1CF7-17CE-6A0E-A3D1918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01" y="208767"/>
            <a:ext cx="8596668" cy="1320800"/>
          </a:xfrm>
        </p:spPr>
        <p:txBody>
          <a:bodyPr/>
          <a:lstStyle/>
          <a:p>
            <a:r>
              <a:rPr lang="en-US" dirty="0"/>
              <a:t>RVII H&amp;A Chapter Chairs 2023-24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BBD3F-35B2-8187-80D6-C9F693EC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279"/>
            <a:ext cx="10860570" cy="58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78A9BA2A-36C3-407E-A5B7-9D5675B9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1663D-6F96-4536-94DA-2CB8283E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60" y="102295"/>
            <a:ext cx="4575839" cy="9123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449-D038-4C23-8CF9-38E218D4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4608"/>
            <a:ext cx="5260932" cy="58433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Lou Flagg Historical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a Chapter Gold Ribbon Award winner for compiling information on outstanding historical projects or persons related to HVAC&amp;R.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Historical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George B. Hightower Technical Achievement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excellence in volunteer service in the area of Technical Committee, Technical Group, and Technical Research Group activities.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Technology Council.</a:t>
            </a:r>
          </a:p>
          <a:p>
            <a:pPr>
              <a:lnSpc>
                <a:spcPct val="90000"/>
              </a:lnSpc>
            </a:pPr>
            <a:r>
              <a:rPr lang="en-US" b="1" dirty="0"/>
              <a:t>Service to ASHRAE Research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excellence in volunteer services in the area of Society research.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Technology Council.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625" y="181627"/>
            <a:ext cx="4308954" cy="85594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415" y="1037572"/>
            <a:ext cx="5937337" cy="59143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Donald Bahnfleth Environmental Health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excellence in volunteer services focused on environmental health issues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Environmental Health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Lower-GWP Refrigeration and Air-Conditioning Innovation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individuals who have developed or practiced innovative technological concepts applied in developing countries to minimize global warming potential (GWP) through refrigeration and air-conditioning management.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UN Environment Liaison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Donald A. </a:t>
            </a:r>
            <a:r>
              <a:rPr lang="en-US" b="1" dirty="0" err="1"/>
              <a:t>Siller</a:t>
            </a:r>
            <a:r>
              <a:rPr lang="en-US" b="1" dirty="0"/>
              <a:t> Refrigeration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exceptional performance by a Chapter Refrigeration Chair for planning refrigeration activities.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CTT Committee.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</p:txBody>
      </p:sp>
      <p:pic>
        <p:nvPicPr>
          <p:cNvPr id="5" name="Picture 4" descr="A couple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3005E68F-D01A-4589-9320-CF7F7DC4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20BF5536-08F6-4CD0-B2EC-84C0CC05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" y="2379"/>
            <a:ext cx="4528456" cy="8845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" y="1014608"/>
            <a:ext cx="5340128" cy="58410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YEA Award of Individual Excellence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Recognizes YEA members for superior efforts during the preceding Society year in the promotion of the YEA Institute and representation of the 35 and under demographic of ASHRAE.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Recommended by the YEA Committee.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Youth Outreach Award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Recognizes the outstanding effort of a member who actively engages a youth audience in their country, region, or local community through STEM activities.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Recommended by the Student Activities Committee.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Government Affairs Award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Recognizes an individual who demonstrates outstanding effort at the state, provincial, and local government level on technical issues important to ASHRAE.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Recommended by the Government Affairs Committee.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83924"/>
            <a:ext cx="428367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828" y="1488612"/>
            <a:ext cx="4469068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Energy Genius Award</a:t>
            </a:r>
          </a:p>
          <a:p>
            <a:pPr lvl="1"/>
            <a:r>
              <a:rPr lang="en-US" sz="2000" dirty="0"/>
              <a:t>Assesses building energy performance through the use of the ASHRAE Building EQ Portal program and Building EQ assessment processes.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Recommended by the Building EQ Committee.</a:t>
            </a:r>
          </a:p>
        </p:txBody>
      </p:sp>
      <p:pic>
        <p:nvPicPr>
          <p:cNvPr id="7" name="Picture 6" descr="A few business people holding a plaque&#10;&#10;Description automatically generated with low confidence">
            <a:extLst>
              <a:ext uri="{FF2B5EF4-FFF2-40B4-BE49-F238E27FC236}">
                <a16:creationId xmlns:a16="http://schemas.microsoft.com/office/drawing/2014/main" id="{D916A88C-346F-46CD-90A4-E5B04D0A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FD95-8F09-42A3-B6A7-3441A33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7A4CC-5E65-4BDF-83D1-327A3417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3" y="0"/>
            <a:ext cx="3851123" cy="105218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Society Awards to Groups 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395-D562-466A-91DA-CCAAE8D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52186"/>
            <a:ext cx="5248405" cy="58058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Technology Award and Award for Engineering Excellence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Recognizes successful application of innovate design which incorporates ASHRAE standards for effective energy management, indoor air quality, and mechanical design management.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Recipients are recommended by the CTT Committee.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Student Design Project Competition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Recognizes outstanding student design projects, promotes teamwork, and encourages students to become involved in the dynamic HVAC&amp;R profession.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FF0000"/>
                </a:solidFill>
              </a:rPr>
              <a:t>Recipients are recommended by the Student Activities Committee.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460" y="33403"/>
            <a:ext cx="3737268" cy="718159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751562"/>
            <a:ext cx="5536504" cy="61064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Crosby Field Award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Recognizes the highest ranked paper for the Society year.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Willis H. Carrier Award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Recognizes the best paper by a member 32 years of age or younger.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Technical Paper Award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Recognizes the best technical papers presented at Society conferences.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Recommended by the Conferences and Expositions Committee.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E3721F4-D897-4228-AACD-D172EA7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6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271101-6197-4DF4-8629-600B2A1D3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19" y="116213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9141"/>
            <a:ext cx="5336087" cy="60773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Poster Presentation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the best poster session paper from Society conferences.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Conferences and Expositions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Journal Paper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the best article published in the ASHRAE Journal for the year.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Publications Committee.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Science and Technology for the Built Environment Best Paper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Recognizes the best referred paper published in the volume year of the </a:t>
            </a:r>
            <a:r>
              <a:rPr lang="en-US" sz="1800" i="1" dirty="0"/>
              <a:t>Science and Technology for the Built Environment</a:t>
            </a:r>
            <a:r>
              <a:rPr lang="en-US" sz="1800" dirty="0"/>
              <a:t>, the ASHRAE research journal.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Recommended by the Research </a:t>
            </a:r>
            <a:r>
              <a:rPr lang="en-US" sz="1700" dirty="0">
                <a:solidFill>
                  <a:srgbClr val="FF0000"/>
                </a:solidFill>
              </a:rPr>
              <a:t>Journal</a:t>
            </a:r>
            <a:r>
              <a:rPr lang="en-US" sz="1800" dirty="0">
                <a:solidFill>
                  <a:srgbClr val="FF0000"/>
                </a:solidFill>
              </a:rPr>
              <a:t> Subcommittee.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1E34-2EB8-407A-90CE-458E782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156238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Chapter and Regional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043-CC0D-4FDB-9481-D6819772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2" y="1333871"/>
            <a:ext cx="4972832" cy="5524129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Regional Award of Merit and Chapter Service Award</a:t>
            </a:r>
          </a:p>
          <a:p>
            <a:pPr lvl="1"/>
            <a:r>
              <a:rPr lang="en-US" sz="2400" dirty="0"/>
              <a:t>Recognizes activities and contributions at the Chapter and Regional level</a:t>
            </a:r>
          </a:p>
          <a:p>
            <a:pPr lvl="1"/>
            <a:r>
              <a:rPr lang="en-US" sz="2400" dirty="0"/>
              <a:t>Ten services points are required for the Regional Award of Merit and 12 points are required for the Chapter Service Award.</a:t>
            </a:r>
          </a:p>
          <a:p>
            <a:pPr lvl="1"/>
            <a:r>
              <a:rPr lang="en-US" sz="2400" dirty="0"/>
              <a:t>Nominations are made by the delegate from the candidate’s chapter at the Chapters Regional Conference (CRC).</a:t>
            </a:r>
          </a:p>
        </p:txBody>
      </p:sp>
      <p:pic>
        <p:nvPicPr>
          <p:cNvPr id="15" name="Picture 1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29BDDEE-EBD8-4BC7-8B96-917060DC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BCAD3-2A4A-4D4C-0FB4-5566DA8BE06E}"/>
              </a:ext>
            </a:extLst>
          </p:cNvPr>
          <p:cNvSpPr txBox="1">
            <a:spLocks/>
          </p:cNvSpPr>
          <p:nvPr/>
        </p:nvSpPr>
        <p:spPr>
          <a:xfrm rot="4829910">
            <a:off x="8666469" y="1174022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Nominated by You!!!</a:t>
            </a:r>
          </a:p>
        </p:txBody>
      </p:sp>
    </p:spTree>
    <p:extLst>
      <p:ext uri="{BB962C8B-B14F-4D97-AF65-F5344CB8AC3E}">
        <p14:creationId xmlns:p14="http://schemas.microsoft.com/office/powerpoint/2010/main" val="415932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8E75-3D4D-747A-1432-16E80FD9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1" y="0"/>
            <a:ext cx="3369503" cy="11774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Filled out CSA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E918-3D3E-28FA-5C6E-F65E6E14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0" y="1177447"/>
            <a:ext cx="4208748" cy="48639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Must include persons BIO and Nomination Letter from Chapter President or member in good standing.</a:t>
            </a:r>
          </a:p>
          <a:p>
            <a:r>
              <a:rPr lang="en-US" sz="2800" dirty="0"/>
              <a:t>Send to Regional H-A Person</a:t>
            </a:r>
          </a:p>
          <a:p>
            <a:pPr marL="0" indent="0">
              <a:buNone/>
            </a:pPr>
            <a:r>
              <a:rPr lang="en-US" sz="2800" dirty="0"/>
              <a:t>		Larry Fisher 			</a:t>
            </a:r>
            <a:r>
              <a:rPr lang="en-US" sz="2800" dirty="0">
                <a:hlinkClick r:id="rId2"/>
              </a:rPr>
              <a:t>lfisherky@gmail.com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Blank is on BASECAMP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C3AB2-97E0-12A0-7C52-77572070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49030" cy="69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5656-7516-3673-44CB-246FC3D4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68EE-94EB-5D4F-2CC8-0043843C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924" y="5498927"/>
            <a:ext cx="6318076" cy="1231367"/>
          </a:xfrm>
        </p:spPr>
        <p:txBody>
          <a:bodyPr>
            <a:normAutofit/>
          </a:bodyPr>
          <a:lstStyle/>
          <a:p>
            <a:r>
              <a:rPr lang="en-US" sz="2400" b="1" dirty="0"/>
              <a:t>Again, submit with BIO and</a:t>
            </a:r>
          </a:p>
          <a:p>
            <a:pPr marL="0" indent="0">
              <a:buNone/>
            </a:pPr>
            <a:r>
              <a:rPr lang="en-US" sz="2400" b="1" dirty="0"/>
              <a:t>	 Letter of Recommendation.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C99FF-9ABD-2429-0A9D-733F0ECB4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5843361" cy="68766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F404B-B601-FFC0-FD77-4F62E35BC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24" y="0"/>
            <a:ext cx="6318076" cy="5285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874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C4AAE-9AD0-433B-6B56-78BE18D7FE1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RVII Honors and Awards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5378F2-957B-5E3E-1DC4-FDAFEA900165}"/>
              </a:ext>
            </a:extLst>
          </p:cNvPr>
          <p:cNvSpPr txBox="1">
            <a:spLocks/>
          </p:cNvSpPr>
          <p:nvPr/>
        </p:nvSpPr>
        <p:spPr>
          <a:xfrm>
            <a:off x="162838" y="939452"/>
            <a:ext cx="9720198" cy="5918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RVII has been very successful to recognize its members for their volunteerism and dedication to ASHRAE. (6 Society Presidents)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James May 65-66 - Louisville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David Butler 89-90 -Mississippi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Billing Manning 94-95- Birmingham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George Jackins 98-99 - Birmingham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Don Colliver 02-03 - Bluegrass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Terry Townsend 06-07 - Tennessee Valley-Chattanooga</a:t>
            </a:r>
          </a:p>
          <a:p>
            <a:endParaRPr lang="en-US" sz="2400" dirty="0"/>
          </a:p>
          <a:p>
            <a:r>
              <a:rPr lang="en-US" sz="2400" dirty="0"/>
              <a:t>I will be re-issuing a challenge to every chapter to nominate at least 2 chapter members for any award we will discuss today</a:t>
            </a:r>
          </a:p>
          <a:p>
            <a:endParaRPr lang="en-US" sz="2400" dirty="0"/>
          </a:p>
          <a:p>
            <a:r>
              <a:rPr lang="en-US" sz="2400" dirty="0"/>
              <a:t>These awards are given at CRC during the Saturday Awards Luncheon or Society awards are given at Winter or summer meetings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338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59DA-B57D-8DDA-75FE-7DF97363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487" y="334028"/>
            <a:ext cx="3732757" cy="755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Sample Letter </a:t>
            </a:r>
            <a:br>
              <a:rPr lang="en-US" dirty="0"/>
            </a:br>
            <a:r>
              <a:rPr lang="en-US" dirty="0"/>
              <a:t>Of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57AE-64E1-3285-1A0C-D47EAAE1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527" y="2160589"/>
            <a:ext cx="4471793" cy="4697411"/>
          </a:xfrm>
        </p:spPr>
        <p:txBody>
          <a:bodyPr>
            <a:normAutofit/>
          </a:bodyPr>
          <a:lstStyle/>
          <a:p>
            <a:r>
              <a:rPr lang="en-US" sz="3600" dirty="0"/>
              <a:t>Letters for CSA and RAM can be found on BASECAMP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E0E16-62D8-3F62-11C5-ED06B830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3D658B-3025-25F5-C428-AE9FC07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9601200" cy="1327820"/>
          </a:xfrm>
        </p:spPr>
        <p:txBody>
          <a:bodyPr>
            <a:normAutofit/>
          </a:bodyPr>
          <a:lstStyle/>
          <a:p>
            <a:r>
              <a:rPr lang="en-US" sz="4800" dirty="0"/>
              <a:t>Region VII Awards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E258F0-F0B7-81F3-E770-B37BA2BE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96012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Bottom Line, use your chapter members list, you can sort by age or year joined, get with a few senior members and discuss who from the chapter rooster has not been recognized. Use your Chapter Historian.</a:t>
            </a:r>
          </a:p>
          <a:p>
            <a:endParaRPr lang="en-US" sz="2800" dirty="0"/>
          </a:p>
          <a:p>
            <a:r>
              <a:rPr lang="en-US" sz="2800" dirty="0"/>
              <a:t>Being honored by your peers is one sign of success in your life – encourage the award recipients to attend CRC, especially at awards presentation event.</a:t>
            </a:r>
          </a:p>
          <a:p>
            <a:endParaRPr lang="en-US" sz="2800" dirty="0"/>
          </a:p>
          <a:p>
            <a:r>
              <a:rPr lang="en-US" sz="2800" dirty="0"/>
              <a:t>Lastly, thanks for giving up these days of your life for ASHRAE.  It’s great to work with such rising stars.  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399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7CAA624-EE52-4034-AFFD-B53B6FB1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FE386-CDF2-4027-86ED-CECCEA9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156238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3905-7E98-47DB-AC6E-FAD48DD3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2603"/>
            <a:ext cx="5511452" cy="5613863"/>
          </a:xfrm>
        </p:spPr>
        <p:txBody>
          <a:bodyPr>
            <a:normAutofit/>
          </a:bodyPr>
          <a:lstStyle/>
          <a:p>
            <a:r>
              <a:rPr lang="en-US" sz="2400" dirty="0"/>
              <a:t>H&amp;A webpage:</a:t>
            </a:r>
          </a:p>
          <a:p>
            <a:pPr lvl="1"/>
            <a:r>
              <a:rPr lang="en-US" sz="2000" dirty="0">
                <a:hlinkClick r:id="rId3"/>
              </a:rPr>
              <a:t>www.ashrae.org/honors</a:t>
            </a:r>
            <a:endParaRPr lang="en-US" sz="2000" dirty="0"/>
          </a:p>
          <a:p>
            <a:r>
              <a:rPr lang="en-US" sz="2400" dirty="0"/>
              <a:t>Email</a:t>
            </a:r>
          </a:p>
          <a:p>
            <a:pPr lvl="1"/>
            <a:r>
              <a:rPr lang="en-US" sz="2000" dirty="0">
                <a:hlinkClick r:id="rId4"/>
              </a:rPr>
              <a:t>HonorsandAwards@ashrae.org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ASHRAE Staff Liaisons</a:t>
            </a:r>
          </a:p>
          <a:p>
            <a:pPr lvl="1"/>
            <a:r>
              <a:rPr lang="en-US" sz="2000" dirty="0"/>
              <a:t>Rhiannon Masterson: </a:t>
            </a:r>
            <a:r>
              <a:rPr lang="en-US" sz="2000" dirty="0">
                <a:hlinkClick r:id="rId5"/>
              </a:rPr>
              <a:t>rmasterson@ashrae.org</a:t>
            </a:r>
            <a:endParaRPr lang="en-US" sz="2000" dirty="0"/>
          </a:p>
          <a:p>
            <a:pPr lvl="1"/>
            <a:r>
              <a:rPr lang="en-US" sz="2000" dirty="0"/>
              <a:t>Anastasia Meadows: </a:t>
            </a:r>
            <a:r>
              <a:rPr lang="en-US" sz="2000" dirty="0">
                <a:hlinkClick r:id="rId6"/>
              </a:rPr>
              <a:t>ameadows@ashrae.org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RVII BASECAMP </a:t>
            </a:r>
          </a:p>
          <a:p>
            <a:pPr marL="457200" lvl="1" indent="0">
              <a:buNone/>
            </a:pPr>
            <a:r>
              <a:rPr lang="en-US" sz="2000" dirty="0"/>
              <a:t>Regional H-A Person Larry Fisher lfisherky@gmail.com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9863344-0ED7-481E-95FE-230F29E68FAC}"/>
              </a:ext>
            </a:extLst>
          </p:cNvPr>
          <p:cNvSpPr txBox="1">
            <a:spLocks/>
          </p:cNvSpPr>
          <p:nvPr/>
        </p:nvSpPr>
        <p:spPr>
          <a:xfrm>
            <a:off x="5675189" y="156238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1297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7479-EB7C-4BE1-B794-96DE419E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21" y="3743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Work Hard, Play Harder!</a:t>
            </a:r>
            <a:br>
              <a:rPr lang="en-US" dirty="0"/>
            </a:br>
            <a:r>
              <a:rPr lang="en-US" dirty="0"/>
              <a:t>(Where is this?)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EB20AE-E113-4671-75DA-751654993DC7}"/>
              </a:ext>
            </a:extLst>
          </p:cNvPr>
          <p:cNvSpPr txBox="1">
            <a:spLocks/>
          </p:cNvSpPr>
          <p:nvPr/>
        </p:nvSpPr>
        <p:spPr>
          <a:xfrm rot="2187902">
            <a:off x="8443536" y="1105618"/>
            <a:ext cx="41556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solidFill>
                  <a:schemeClr val="tx1"/>
                </a:solidFill>
              </a:rPr>
              <a:t>Thanks!!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DBEC4-A2AB-41A9-ECD3-A0248D46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09" y="1213230"/>
            <a:ext cx="8397180" cy="5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7A24D8A-9135-8DDA-AF2C-EDB6BCC9D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479" y="306545"/>
            <a:ext cx="8229600" cy="12686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ASHRAE H&amp;A Program</a:t>
            </a:r>
            <a:br>
              <a:rPr lang="en-US" b="1" dirty="0"/>
            </a:br>
            <a:r>
              <a:rPr lang="en-US" b="1" dirty="0"/>
              <a:t>Personal Honors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2E523BE-695B-CD47-F890-910AD40FFAB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11479" y="1521910"/>
            <a:ext cx="8507261" cy="52421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Society has 51,000+ members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000" b="1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Region VII has less than 2000 members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Region VII has </a:t>
            </a:r>
            <a:r>
              <a:rPr lang="en-US" sz="3000" b="1" dirty="0">
                <a:highlight>
                  <a:srgbClr val="FFFF00"/>
                </a:highlight>
              </a:rPr>
              <a:t>20</a:t>
            </a:r>
            <a:r>
              <a:rPr lang="en-US" sz="3000" b="1" dirty="0"/>
              <a:t> Fellows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Region VII has </a:t>
            </a:r>
            <a:r>
              <a:rPr lang="en-US" sz="3000" b="1" dirty="0">
                <a:highlight>
                  <a:srgbClr val="FFFF00"/>
                </a:highlight>
              </a:rPr>
              <a:t>60</a:t>
            </a:r>
            <a:r>
              <a:rPr lang="en-US" sz="3000" b="1" dirty="0"/>
              <a:t> Distinguished Service Award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Region VII has </a:t>
            </a:r>
            <a:r>
              <a:rPr lang="en-US" sz="3000" b="1" dirty="0">
                <a:highlight>
                  <a:srgbClr val="FFFF00"/>
                </a:highlight>
              </a:rPr>
              <a:t>20</a:t>
            </a:r>
            <a:r>
              <a:rPr lang="en-US" sz="3000" b="1" dirty="0"/>
              <a:t> Exceptional Service Award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000" b="1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I know there are more deserving individuals!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I know we have some future Society Presidents in our mists…….Look Around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000" b="1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000" b="1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171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2FBD-5FF4-40CB-C66C-ED1D49CE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9" y="156238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Who in your chapter has </a:t>
            </a:r>
            <a:br>
              <a:rPr lang="en-US" dirty="0"/>
            </a:br>
            <a:r>
              <a:rPr lang="en-US" dirty="0"/>
              <a:t>received what awards?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9DBA-761E-BE08-DB0E-473ED6F9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1302707"/>
            <a:ext cx="9086112" cy="601249"/>
          </a:xfrm>
        </p:spPr>
        <p:txBody>
          <a:bodyPr>
            <a:normAutofit/>
          </a:bodyPr>
          <a:lstStyle/>
          <a:p>
            <a:r>
              <a:rPr lang="en-US" sz="2800" dirty="0"/>
              <a:t>The list is on basecamp, sample: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2FDA3-E540-9BA8-0CED-52E1DE1E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211"/>
            <a:ext cx="12192000" cy="38764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F9B6CB-BE20-6B7D-E511-1C28F7AA4981}"/>
              </a:ext>
            </a:extLst>
          </p:cNvPr>
          <p:cNvCxnSpPr>
            <a:cxnSpLocks/>
          </p:cNvCxnSpPr>
          <p:nvPr/>
        </p:nvCxnSpPr>
        <p:spPr>
          <a:xfrm flipH="1">
            <a:off x="10515007" y="3219189"/>
            <a:ext cx="958834" cy="5605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AED94A-69FD-4CA7-705F-FC18335F62F2}"/>
              </a:ext>
            </a:extLst>
          </p:cNvPr>
          <p:cNvCxnSpPr>
            <a:cxnSpLocks/>
          </p:cNvCxnSpPr>
          <p:nvPr/>
        </p:nvCxnSpPr>
        <p:spPr>
          <a:xfrm flipH="1">
            <a:off x="10515007" y="2733651"/>
            <a:ext cx="1109146" cy="6076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DF8628-55AD-4494-9B59-16B4D6A9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94A-34CC-470D-8EB8-DC5E056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ASHRAE Honors and Awards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3DD4-30E7-42A3-971C-ADE14169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30401"/>
            <a:ext cx="5248404" cy="492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Overseen by the ASHRAE Honors and Awards Committee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Award information can be found at </a:t>
            </a:r>
            <a:r>
              <a:rPr lang="en-US" sz="2000" dirty="0">
                <a:hlinkClick r:id="rId4"/>
              </a:rPr>
              <a:t>www.ashrae.org/honors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Awards are conferred annual in six categories: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Personal Honors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Personal Awards for Specific Society Activities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Society Awards to Groups or </a:t>
            </a:r>
            <a:r>
              <a:rPr lang="en-US" sz="1800" dirty="0"/>
              <a:t>Chapters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Chapter and Regional Awards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8AAC-0AE8-4409-BA8F-CF19DE52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5" y="133611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 Can Make Nominations?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2302-614E-44E8-8C5A-AC4EB5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050" y="1559339"/>
            <a:ext cx="4526638" cy="55992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Personal Honors &amp; 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Chapters, Regions, committees or individual ASHRAE members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Personal Awards for Specific Society Activities &amp; 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Committee or Council sponsoring the award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Committee sponsoring the award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Regional and Chapter Awards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Delegate from a candidate’s chapter at the Chapters Regional Conference (CRC)</a:t>
            </a:r>
          </a:p>
        </p:txBody>
      </p:sp>
      <p:pic>
        <p:nvPicPr>
          <p:cNvPr id="5" name="Picture 4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121F2E7-98EA-4C04-A967-3B8677C9C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8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F3B1-D77B-9E45-CAC1-DB99C548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H&amp;A PAOE – Basecamp!  Sample Below</a:t>
            </a:r>
            <a:br>
              <a:rPr lang="en-US" dirty="0"/>
            </a:br>
            <a:r>
              <a:rPr lang="en-US" dirty="0"/>
              <a:t>No maximum of points!!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0DD72-4642-5236-815D-BE4C6A70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742"/>
            <a:ext cx="12192000" cy="37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0739-B9D5-48A5-A4D3-7CAB1DBA2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922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0F82C-8B15-5944-4FB0-62004F2E7F11}"/>
              </a:ext>
            </a:extLst>
          </p:cNvPr>
          <p:cNvSpPr txBox="1"/>
          <p:nvPr/>
        </p:nvSpPr>
        <p:spPr>
          <a:xfrm flipH="1">
            <a:off x="0" y="5986790"/>
            <a:ext cx="187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35013805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2115</TotalTime>
  <Words>2367</Words>
  <Application>Microsoft Office PowerPoint</Application>
  <PresentationFormat>Widescreen</PresentationFormat>
  <Paragraphs>255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Trebuchet MS</vt:lpstr>
      <vt:lpstr>Wingdings</vt:lpstr>
      <vt:lpstr>Wingdings 3</vt:lpstr>
      <vt:lpstr>Facet</vt:lpstr>
      <vt:lpstr>ASHRAE Honors and Awards</vt:lpstr>
      <vt:lpstr>RVII H&amp;A Chapter Chairs 2023-24</vt:lpstr>
      <vt:lpstr>PowerPoint Presentation</vt:lpstr>
      <vt:lpstr>ASHRAE H&amp;A Program Personal Honors</vt:lpstr>
      <vt:lpstr>Who in your chapter has  received what awards?</vt:lpstr>
      <vt:lpstr>ASHRAE Honors and Awards Program</vt:lpstr>
      <vt:lpstr>Who Can Make Nominations?</vt:lpstr>
      <vt:lpstr>H&amp;A PAOE – Basecamp!  Sample Below No maximum of points!!</vt:lpstr>
      <vt:lpstr>Honors and Awards Flowchart</vt:lpstr>
      <vt:lpstr>Personal Honors</vt:lpstr>
      <vt:lpstr>Personal Honors</vt:lpstr>
      <vt:lpstr>Personal Honors</vt:lpstr>
      <vt:lpstr>Personal Honors</vt:lpstr>
      <vt:lpstr>Personal Awards for General Society Activities</vt:lpstr>
      <vt:lpstr>Personal Awards for General Society Activities</vt:lpstr>
      <vt:lpstr>The following awards are awarded by ASHRAE Groups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Society Awards to Groups or Chapters</vt:lpstr>
      <vt:lpstr>Paper Awards</vt:lpstr>
      <vt:lpstr>Paper Awards</vt:lpstr>
      <vt:lpstr>Chapter and Regional Awards</vt:lpstr>
      <vt:lpstr>Filled out CSA Form</vt:lpstr>
      <vt:lpstr>PowerPoint Presentation</vt:lpstr>
      <vt:lpstr>Sample Letter  Of Recommendations</vt:lpstr>
      <vt:lpstr>Region VII Awards</vt:lpstr>
      <vt:lpstr>Where To Get More Information</vt:lpstr>
      <vt:lpstr>Work Hard, Play Harder! (Where is this?)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Honors and Awards Committee</dc:title>
  <dc:creator>Masterson, Rhiannon</dc:creator>
  <cp:lastModifiedBy>Kathy Fisher</cp:lastModifiedBy>
  <cp:revision>47</cp:revision>
  <dcterms:created xsi:type="dcterms:W3CDTF">2022-04-14T16:49:19Z</dcterms:created>
  <dcterms:modified xsi:type="dcterms:W3CDTF">2023-07-26T17:46:45Z</dcterms:modified>
</cp:coreProperties>
</file>